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heme/theme2.xml" ContentType="application/vnd.openxmlformats-officedocument.them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notesSlides/notesSlide1.xml" ContentType="application/vnd.openxmlformats-officedocument.presentationml.notesSlid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0"/>
  </p:notesMasterIdLst>
  <p:sldIdLst>
    <p:sldId id="409" r:id="rId2"/>
    <p:sldId id="454" r:id="rId3"/>
    <p:sldId id="455" r:id="rId4"/>
    <p:sldId id="456" r:id="rId5"/>
    <p:sldId id="457" r:id="rId6"/>
    <p:sldId id="463" r:id="rId7"/>
    <p:sldId id="460" r:id="rId8"/>
    <p:sldId id="461" r:id="rId9"/>
    <p:sldId id="462" r:id="rId10"/>
    <p:sldId id="465" r:id="rId11"/>
    <p:sldId id="467" r:id="rId12"/>
    <p:sldId id="468" r:id="rId13"/>
    <p:sldId id="469" r:id="rId14"/>
    <p:sldId id="470" r:id="rId15"/>
    <p:sldId id="471" r:id="rId16"/>
    <p:sldId id="472" r:id="rId17"/>
    <p:sldId id="473" r:id="rId18"/>
    <p:sldId id="466" r:id="rId19"/>
  </p:sldIdLst>
  <p:sldSz cx="12192000" cy="6858000"/>
  <p:notesSz cx="6858000" cy="9144000"/>
  <p:embeddedFontLst>
    <p:embeddedFont>
      <p:font typeface="Calibri" panose="020F0502020204030204" pitchFamily="34" charset="0"/>
      <p:regular r:id="rId21"/>
      <p:bold r:id="rId22"/>
      <p:italic r:id="rId23"/>
      <p:boldItalic r:id="rId2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80">
          <p15:clr>
            <a:srgbClr val="A4A3A4"/>
          </p15:clr>
        </p15:guide>
        <p15:guide id="2" pos="3902">
          <p15:clr>
            <a:srgbClr val="A4A3A4"/>
          </p15:clr>
        </p15:guide>
      </p15:sldGuideLst>
    </p:ext>
    <p:ext uri="{2D200454-40CA-4A62-9FC3-DE9A4176ACB9}">
      <p15:notesGuideLst xmlns:p15="http://schemas.microsoft.com/office/powerpoint/2012/main"/>
    </p:ext>
    <p:ext uri="{505F2C04-C923-438B-8C0F-E0CD2BADF298}">
      <wppc:fontMiss xmlns="" xmlns:wppc="http://www.wps.cn/officeDocument/PresentationCustomData"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53585F"/>
    <a:srgbClr val="1E2023"/>
    <a:srgbClr val="2D323D"/>
    <a:srgbClr val="E8E8E8"/>
    <a:srgbClr val="24242A"/>
    <a:srgbClr val="575B64"/>
    <a:srgbClr val="DE1A37"/>
    <a:srgbClr val="FB4707"/>
    <a:srgbClr val="883C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34" autoAdjust="0"/>
    <p:restoredTop sz="94660"/>
  </p:normalViewPr>
  <p:slideViewPr>
    <p:cSldViewPr snapToGrid="0">
      <p:cViewPr>
        <p:scale>
          <a:sx n="149" d="100"/>
          <a:sy n="149" d="100"/>
        </p:scale>
        <p:origin x="120" y="304"/>
      </p:cViewPr>
      <p:guideLst>
        <p:guide orient="horz" pos="2280"/>
        <p:guide pos="3902"/>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jpe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2021/12/8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slideMaster" Target="../slideMasters/slideMaster1.xml"/><Relationship Id="rId5" Type="http://schemas.openxmlformats.org/officeDocument/2006/relationships/tags" Target="../tags/tag10.xml"/><Relationship Id="rId4" Type="http://schemas.openxmlformats.org/officeDocument/2006/relationships/tags" Target="../tags/tag9.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tags" Target="../tags/tag53.xml"/><Relationship Id="rId5" Type="http://schemas.openxmlformats.org/officeDocument/2006/relationships/slideMaster" Target="../slideMasters/slideMaster1.xml"/><Relationship Id="rId4" Type="http://schemas.openxmlformats.org/officeDocument/2006/relationships/tags" Target="../tags/tag56.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slideMaster" Target="../slideMasters/slideMaster1.xml"/><Relationship Id="rId5" Type="http://schemas.openxmlformats.org/officeDocument/2006/relationships/tags" Target="../tags/tag61.xml"/><Relationship Id="rId4" Type="http://schemas.openxmlformats.org/officeDocument/2006/relationships/tags" Target="../tags/tag60.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slideMaster" Target="../slideMasters/slideMaster1.xml"/><Relationship Id="rId5" Type="http://schemas.openxmlformats.org/officeDocument/2006/relationships/tags" Target="../tags/tag15.xml"/><Relationship Id="rId4" Type="http://schemas.openxmlformats.org/officeDocument/2006/relationships/tags" Target="../tags/tag14.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slideMaster" Target="../slideMasters/slideMaster1.xml"/><Relationship Id="rId5" Type="http://schemas.openxmlformats.org/officeDocument/2006/relationships/tags" Target="../tags/tag20.xml"/><Relationship Id="rId4" Type="http://schemas.openxmlformats.org/officeDocument/2006/relationships/tags" Target="../tags/tag19.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3.xml"/><Relationship Id="rId7" Type="http://schemas.openxmlformats.org/officeDocument/2006/relationships/slideMaster" Target="../slideMasters/slideMaster1.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4.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tags" Target="../tags/tag35.xml"/><Relationship Id="rId5" Type="http://schemas.openxmlformats.org/officeDocument/2006/relationships/slideMaster" Target="../slideMasters/slideMaster1.xml"/><Relationship Id="rId4" Type="http://schemas.openxmlformats.org/officeDocument/2006/relationships/tags" Target="../tags/tag38.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tags" Target="../tags/tag39.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4.xml"/><Relationship Id="rId7" Type="http://schemas.openxmlformats.org/officeDocument/2006/relationships/slideMaster" Target="../slideMasters/slideMaster1.xml"/><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slideMaster" Target="../slideMasters/slideMaster1.xml"/><Relationship Id="rId5" Type="http://schemas.openxmlformats.org/officeDocument/2006/relationships/tags" Target="../tags/tag52.xml"/><Relationship Id="rId4" Type="http://schemas.openxmlformats.org/officeDocument/2006/relationships/tags" Target="../tags/tag5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2021/12/8</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rgbClr val="FFFFFF"/>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2021/12/8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rgbClr val="FFFFFF"/>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2021/12/8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buNone/>
              <a:defRPr/>
            </a:lvl6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2021/12/8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2021/12/8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2021/12/8</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2021/12/8</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2021/12/8</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rgbClr val="FFFFFF"/>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2021/12/8</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rgbClr val="FFFFFF"/>
        </a:solidFill>
        <a:effectLst/>
      </p:bgPr>
    </p:bg>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buFont typeface="Arial" panose="020B0604020202020204" pitchFamily="34" charset="0"/>
              <a:buChar char="●"/>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2021/12/8</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lvl1pPr>
              <a:defRPr baseline="0"/>
            </a:lvl1p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rgbClr val="FFFFFF"/>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2021/12/8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4"/>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5"/>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2021/12/8</a:t>
            </a:fld>
            <a:endParaRPr lang="zh-CN" altLang="en-US"/>
          </a:p>
        </p:txBody>
      </p:sp>
      <p:sp>
        <p:nvSpPr>
          <p:cNvPr id="5" name="页脚占位符 4"/>
          <p:cNvSpPr>
            <a:spLocks noGrp="1"/>
          </p:cNvSpPr>
          <p:nvPr>
            <p:ph type="ftr" sz="quarter" idx="3"/>
            <p:custDataLst>
              <p:tags r:id="rId16"/>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ags" Target="../tags/tag6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1.xml"/><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3.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4.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5.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6.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7.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8.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1.xml"/><Relationship Id="rId1" Type="http://schemas.openxmlformats.org/officeDocument/2006/relationships/tags" Target="../tags/tag7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65.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8.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9.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0.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图片 45" descr="MSBQ13715300497478"/>
          <p:cNvPicPr>
            <a:picLocks noChangeAspect="1"/>
          </p:cNvPicPr>
          <p:nvPr/>
        </p:nvPicPr>
        <p:blipFill>
          <a:blip r:embed="rId3"/>
          <a:srcRect/>
          <a:stretch>
            <a:fillRect/>
          </a:stretch>
        </p:blipFill>
        <p:spPr>
          <a:xfrm rot="10800000">
            <a:off x="0" y="635"/>
            <a:ext cx="12247245" cy="6856730"/>
          </a:xfrm>
          <a:prstGeom prst="rect">
            <a:avLst/>
          </a:prstGeom>
        </p:spPr>
      </p:pic>
      <p:sp>
        <p:nvSpPr>
          <p:cNvPr id="47" name="矩形 46"/>
          <p:cNvSpPr/>
          <p:nvPr/>
        </p:nvSpPr>
        <p:spPr>
          <a:xfrm>
            <a:off x="-37640" y="-76546"/>
            <a:ext cx="12266295" cy="6934200"/>
          </a:xfrm>
          <a:prstGeom prst="rect">
            <a:avLst/>
          </a:prstGeom>
          <a:solidFill>
            <a:srgbClr val="1F2125">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2208108" y="3551490"/>
            <a:ext cx="8192135" cy="398780"/>
          </a:xfrm>
          <a:prstGeom prst="rect">
            <a:avLst/>
          </a:prstGeom>
        </p:spPr>
        <p:txBody>
          <a:bodyPr wrap="none">
            <a:spAutoFit/>
          </a:bodyPr>
          <a:lstStyle/>
          <a:p>
            <a:pPr algn="ctr"/>
            <a:r>
              <a:rPr lang="en-US" altLang="zh-CN" sz="2000" i="0" cap="all" dirty="0">
                <a:solidFill>
                  <a:schemeClr val="bg1"/>
                </a:solidFill>
                <a:effectLst/>
                <a:uFillTx/>
                <a:ea typeface="思源黑体 Regular" panose="020B0500000000000000" charset="-122"/>
                <a:cs typeface="+mn-lt"/>
              </a:rPr>
              <a:t>Tinghui Xu,  Ouyang Xu,  Bowen Tian,  Yijin Guan,  Yifan Du</a:t>
            </a:r>
          </a:p>
        </p:txBody>
      </p:sp>
      <p:sp>
        <p:nvSpPr>
          <p:cNvPr id="43" name="文本框 42"/>
          <p:cNvSpPr txBox="1"/>
          <p:nvPr/>
        </p:nvSpPr>
        <p:spPr>
          <a:xfrm>
            <a:off x="1092200" y="2258060"/>
            <a:ext cx="10423525" cy="922020"/>
          </a:xfrm>
          <a:prstGeom prst="rect">
            <a:avLst/>
          </a:prstGeom>
          <a:noFill/>
        </p:spPr>
        <p:txBody>
          <a:bodyPr wrap="square" rtlCol="0">
            <a:spAutoFit/>
          </a:bodyPr>
          <a:lstStyle/>
          <a:p>
            <a:pPr algn="ctr"/>
            <a:r>
              <a:rPr lang="en-GB" altLang="zh-CN" sz="5400" b="1" dirty="0">
                <a:solidFill>
                  <a:schemeClr val="bg1"/>
                </a:solidFill>
                <a:latin typeface="+mj-lt"/>
                <a:cs typeface="+mj-lt"/>
                <a:sym typeface="+mn-ea"/>
              </a:rPr>
              <a:t>Amazon US Customer Reviews</a:t>
            </a:r>
            <a:endParaRPr lang="en-GB" altLang="zh-CN" sz="5400" b="1" spc="300" dirty="0">
              <a:solidFill>
                <a:schemeClr val="bg1"/>
              </a:solidFill>
              <a:latin typeface="+mj-lt"/>
              <a:ea typeface="思源黑体 Regular" panose="020B0500000000000000" charset="-122"/>
              <a:cs typeface="+mj-lt"/>
              <a:sym typeface="+mn-ea"/>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2545" y="-73479"/>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99241"/>
            <a:ext cx="89281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Word frequency </a:t>
            </a:r>
            <a:r>
              <a:rPr lang="en-US" sz="3600" b="1" dirty="0" err="1">
                <a:solidFill>
                  <a:schemeClr val="tx1"/>
                </a:solidFill>
                <a:latin typeface="+mj-lt"/>
                <a:ea typeface="思源黑体 Regular" panose="020B0500000000000000" charset="-122"/>
                <a:cs typeface="+mj-lt"/>
              </a:rPr>
              <a:t>v.s</a:t>
            </a:r>
            <a:r>
              <a:rPr lang="en-US" sz="3600" b="1" dirty="0">
                <a:solidFill>
                  <a:schemeClr val="tx1"/>
                </a:solidFill>
                <a:latin typeface="+mj-lt"/>
                <a:ea typeface="思源黑体 Regular" panose="020B0500000000000000" charset="-122"/>
                <a:cs typeface="+mj-lt"/>
              </a:rPr>
              <a:t>. Star rating plot</a:t>
            </a:r>
          </a:p>
        </p:txBody>
      </p:sp>
      <p:pic>
        <p:nvPicPr>
          <p:cNvPr id="8" name="图片 7"/>
          <p:cNvPicPr>
            <a:picLocks noChangeAspect="1"/>
          </p:cNvPicPr>
          <p:nvPr/>
        </p:nvPicPr>
        <p:blipFill>
          <a:blip r:embed="rId4"/>
          <a:stretch>
            <a:fillRect/>
          </a:stretch>
        </p:blipFill>
        <p:spPr>
          <a:xfrm>
            <a:off x="204470" y="1164668"/>
            <a:ext cx="11811000" cy="2350135"/>
          </a:xfrm>
          <a:prstGeom prst="rect">
            <a:avLst/>
          </a:prstGeom>
        </p:spPr>
      </p:pic>
      <p:sp>
        <p:nvSpPr>
          <p:cNvPr id="10" name="副标题 1"/>
          <p:cNvSpPr/>
          <p:nvPr/>
        </p:nvSpPr>
        <p:spPr>
          <a:xfrm>
            <a:off x="1641559" y="684343"/>
            <a:ext cx="7492503" cy="927735"/>
          </a:xfrm>
          <a:prstGeom prst="rect">
            <a:avLst/>
          </a:prstGeom>
        </p:spPr>
        <p:txBody>
          <a:bodyPr vert="horz" lIns="90000" tIns="46800" rIns="90000" bIns="46800" rtlCol="0">
            <a:no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Font typeface="Wingdings" panose="05000000000000000000" charset="0"/>
            </a:pPr>
            <a:r>
              <a:rPr kumimoji="1" lang="en-US" sz="2800" dirty="0">
                <a:solidFill>
                  <a:schemeClr val="tx1"/>
                </a:solidFill>
                <a:latin typeface="+mn-lt"/>
                <a:ea typeface="+mn-ea"/>
                <a:cs typeface="+mn-lt"/>
                <a:sym typeface="+mn-ea"/>
              </a:rPr>
              <a:t>Part of our transformed result structure </a:t>
            </a:r>
            <a:endParaRPr kumimoji="1" lang="en-US" dirty="0">
              <a:solidFill>
                <a:schemeClr val="tx1"/>
              </a:solidFill>
              <a:latin typeface="+mn-lt"/>
              <a:ea typeface="+mn-ea"/>
              <a:cs typeface="+mn-lt"/>
              <a:sym typeface="+mn-ea"/>
            </a:endParaRPr>
          </a:p>
        </p:txBody>
      </p:sp>
      <p:pic>
        <p:nvPicPr>
          <p:cNvPr id="9" name="图片 8">
            <a:extLst>
              <a:ext uri="{FF2B5EF4-FFF2-40B4-BE49-F238E27FC236}">
                <a16:creationId xmlns:a16="http://schemas.microsoft.com/office/drawing/2014/main" id="{31B1FDD1-F945-9A4E-BFA9-9E3E4893B40E}"/>
              </a:ext>
            </a:extLst>
          </p:cNvPr>
          <p:cNvPicPr>
            <a:picLocks noChangeAspect="1"/>
          </p:cNvPicPr>
          <p:nvPr/>
        </p:nvPicPr>
        <p:blipFill>
          <a:blip r:embed="rId5"/>
          <a:stretch>
            <a:fillRect/>
          </a:stretch>
        </p:blipFill>
        <p:spPr>
          <a:xfrm>
            <a:off x="3727270" y="3537844"/>
            <a:ext cx="3335381" cy="3383021"/>
          </a:xfrm>
          <a:prstGeom prst="rect">
            <a:avLst/>
          </a:prstGeom>
        </p:spPr>
      </p:pic>
      <p:sp>
        <p:nvSpPr>
          <p:cNvPr id="11" name="文本框 10">
            <a:extLst>
              <a:ext uri="{FF2B5EF4-FFF2-40B4-BE49-F238E27FC236}">
                <a16:creationId xmlns:a16="http://schemas.microsoft.com/office/drawing/2014/main" id="{535A21EB-A73A-8341-A4B3-22765D1D024E}"/>
              </a:ext>
            </a:extLst>
          </p:cNvPr>
          <p:cNvSpPr txBox="1"/>
          <p:nvPr/>
        </p:nvSpPr>
        <p:spPr>
          <a:xfrm>
            <a:off x="2002977" y="4990011"/>
            <a:ext cx="1524000" cy="369332"/>
          </a:xfrm>
          <a:prstGeom prst="rect">
            <a:avLst/>
          </a:prstGeom>
          <a:noFill/>
        </p:spPr>
        <p:txBody>
          <a:bodyPr wrap="square" rtlCol="0">
            <a:spAutoFit/>
          </a:bodyPr>
          <a:lstStyle/>
          <a:p>
            <a:r>
              <a:rPr kumimoji="1" lang="en-US" altLang="zh-CN" dirty="0"/>
              <a:t>An example:</a:t>
            </a:r>
            <a:endParaRPr kumimoji="1" lang="zh-CN" altLang="en-US" dirty="0"/>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55692"/>
            <a:ext cx="8928100" cy="645241"/>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Suggestion</a:t>
            </a:r>
          </a:p>
        </p:txBody>
      </p:sp>
      <p:pic>
        <p:nvPicPr>
          <p:cNvPr id="9" name="图片 8" descr="图片包含 游戏机, 工具, 文具&#10;&#10;描述已自动生成">
            <a:extLst>
              <a:ext uri="{FF2B5EF4-FFF2-40B4-BE49-F238E27FC236}">
                <a16:creationId xmlns:a16="http://schemas.microsoft.com/office/drawing/2014/main" id="{BDACA0F2-BE9F-644A-A3BE-AA5AB9E163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268" y="892146"/>
            <a:ext cx="5965854" cy="5965854"/>
          </a:xfrm>
          <a:prstGeom prst="rect">
            <a:avLst/>
          </a:prstGeom>
        </p:spPr>
      </p:pic>
      <p:sp>
        <p:nvSpPr>
          <p:cNvPr id="10" name="文本框 9">
            <a:extLst>
              <a:ext uri="{FF2B5EF4-FFF2-40B4-BE49-F238E27FC236}">
                <a16:creationId xmlns:a16="http://schemas.microsoft.com/office/drawing/2014/main" id="{0EF21C81-4E60-8E4A-8580-1F63074BEED5}"/>
              </a:ext>
            </a:extLst>
          </p:cNvPr>
          <p:cNvSpPr txBox="1"/>
          <p:nvPr/>
        </p:nvSpPr>
        <p:spPr>
          <a:xfrm>
            <a:off x="6804301" y="1114361"/>
            <a:ext cx="4708430" cy="1200329"/>
          </a:xfrm>
          <a:prstGeom prst="rect">
            <a:avLst/>
          </a:prstGeom>
          <a:noFill/>
        </p:spPr>
        <p:txBody>
          <a:bodyPr wrap="square" rtlCol="0">
            <a:spAutoFit/>
          </a:bodyPr>
          <a:lstStyle/>
          <a:p>
            <a:r>
              <a:rPr lang="en" altLang="zh-CN" sz="2400" dirty="0"/>
              <a:t>Customers are more sensitive to the price and the quality of taking pictures.</a:t>
            </a:r>
            <a:endParaRPr kumimoji="1" lang="zh-CN" altLang="en-US" sz="2400" dirty="0"/>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160198"/>
            <a:ext cx="8928100" cy="645241"/>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Suggestion</a:t>
            </a:r>
          </a:p>
        </p:txBody>
      </p:sp>
      <p:pic>
        <p:nvPicPr>
          <p:cNvPr id="9" name="图片 8" descr="图表, 条形图&#10;&#10;描述已自动生成">
            <a:extLst>
              <a:ext uri="{FF2B5EF4-FFF2-40B4-BE49-F238E27FC236}">
                <a16:creationId xmlns:a16="http://schemas.microsoft.com/office/drawing/2014/main" id="{62A2CFCC-35F3-BC40-9AC8-D10047D233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527" y="880288"/>
            <a:ext cx="6041570" cy="6090833"/>
          </a:xfrm>
          <a:prstGeom prst="rect">
            <a:avLst/>
          </a:prstGeom>
        </p:spPr>
      </p:pic>
      <p:sp>
        <p:nvSpPr>
          <p:cNvPr id="10" name="文本框 9">
            <a:extLst>
              <a:ext uri="{FF2B5EF4-FFF2-40B4-BE49-F238E27FC236}">
                <a16:creationId xmlns:a16="http://schemas.microsoft.com/office/drawing/2014/main" id="{19458692-E089-5245-80AD-BF6150B887FF}"/>
              </a:ext>
            </a:extLst>
          </p:cNvPr>
          <p:cNvSpPr txBox="1"/>
          <p:nvPr/>
        </p:nvSpPr>
        <p:spPr>
          <a:xfrm>
            <a:off x="7045234" y="1027609"/>
            <a:ext cx="3910149" cy="1569660"/>
          </a:xfrm>
          <a:prstGeom prst="rect">
            <a:avLst/>
          </a:prstGeom>
          <a:noFill/>
        </p:spPr>
        <p:txBody>
          <a:bodyPr wrap="square" rtlCol="0">
            <a:spAutoFit/>
          </a:bodyPr>
          <a:lstStyle/>
          <a:p>
            <a:r>
              <a:rPr lang="en" altLang="zh-CN" sz="2400" dirty="0"/>
              <a:t>The stories and writers are important to readers so we suggest to sell popular and intriguing books.</a:t>
            </a:r>
            <a:endParaRPr kumimoji="1" lang="zh-CN" altLang="en-US" sz="2400" dirty="0"/>
          </a:p>
        </p:txBody>
      </p:sp>
    </p:spTree>
    <p:custDataLst>
      <p:tags r:id="rId1"/>
    </p:custDataLst>
    <p:extLst>
      <p:ext uri="{BB962C8B-B14F-4D97-AF65-F5344CB8AC3E}">
        <p14:creationId xmlns:p14="http://schemas.microsoft.com/office/powerpoint/2010/main" val="1073875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99241"/>
            <a:ext cx="8928100" cy="645241"/>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Suggestion</a:t>
            </a:r>
          </a:p>
        </p:txBody>
      </p:sp>
      <p:pic>
        <p:nvPicPr>
          <p:cNvPr id="9" name="图片 8" descr="图表, 条形图&#10;&#10;描述已自动生成">
            <a:extLst>
              <a:ext uri="{FF2B5EF4-FFF2-40B4-BE49-F238E27FC236}">
                <a16:creationId xmlns:a16="http://schemas.microsoft.com/office/drawing/2014/main" id="{C5606628-6415-C747-8F5F-86F2F869AF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4351" y="851263"/>
            <a:ext cx="6015446" cy="6015446"/>
          </a:xfrm>
          <a:prstGeom prst="rect">
            <a:avLst/>
          </a:prstGeom>
        </p:spPr>
      </p:pic>
      <p:sp>
        <p:nvSpPr>
          <p:cNvPr id="12" name="文本框 11">
            <a:extLst>
              <a:ext uri="{FF2B5EF4-FFF2-40B4-BE49-F238E27FC236}">
                <a16:creationId xmlns:a16="http://schemas.microsoft.com/office/drawing/2014/main" id="{ED874BFD-C2B8-A748-8B52-F0AD8B450635}"/>
              </a:ext>
            </a:extLst>
          </p:cNvPr>
          <p:cNvSpPr txBox="1"/>
          <p:nvPr/>
        </p:nvSpPr>
        <p:spPr>
          <a:xfrm>
            <a:off x="7228114" y="853438"/>
            <a:ext cx="4110446" cy="1569660"/>
          </a:xfrm>
          <a:prstGeom prst="rect">
            <a:avLst/>
          </a:prstGeom>
          <a:noFill/>
        </p:spPr>
        <p:txBody>
          <a:bodyPr wrap="square" rtlCol="0">
            <a:spAutoFit/>
          </a:bodyPr>
          <a:lstStyle/>
          <a:p>
            <a:r>
              <a:rPr kumimoji="1" lang="en-US" altLang="zh-CN" sz="2400" dirty="0"/>
              <a:t>The boring videos are more likely to get low stars and the story is essential to customers.</a:t>
            </a:r>
            <a:endParaRPr kumimoji="1" lang="zh-CN" altLang="en-US" sz="2400" dirty="0"/>
          </a:p>
        </p:txBody>
      </p:sp>
    </p:spTree>
    <p:custDataLst>
      <p:tags r:id="rId1"/>
    </p:custDataLst>
    <p:extLst>
      <p:ext uri="{BB962C8B-B14F-4D97-AF65-F5344CB8AC3E}">
        <p14:creationId xmlns:p14="http://schemas.microsoft.com/office/powerpoint/2010/main" val="18879828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221164"/>
            <a:ext cx="8928100" cy="645241"/>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Suggestion</a:t>
            </a:r>
          </a:p>
        </p:txBody>
      </p:sp>
      <p:pic>
        <p:nvPicPr>
          <p:cNvPr id="9" name="图片 8" descr="图表, 条形图&#10;&#10;描述已自动生成">
            <a:extLst>
              <a:ext uri="{FF2B5EF4-FFF2-40B4-BE49-F238E27FC236}">
                <a16:creationId xmlns:a16="http://schemas.microsoft.com/office/drawing/2014/main" id="{FA4EAB75-4D93-2A43-A80B-E93644FA26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1773" y="1245326"/>
            <a:ext cx="5612673" cy="5612673"/>
          </a:xfrm>
          <a:prstGeom prst="rect">
            <a:avLst/>
          </a:prstGeom>
        </p:spPr>
      </p:pic>
      <p:sp>
        <p:nvSpPr>
          <p:cNvPr id="10" name="文本框 9">
            <a:extLst>
              <a:ext uri="{FF2B5EF4-FFF2-40B4-BE49-F238E27FC236}">
                <a16:creationId xmlns:a16="http://schemas.microsoft.com/office/drawing/2014/main" id="{88DBA2A8-E1E7-4A48-9EDF-79F47C289C9E}"/>
              </a:ext>
            </a:extLst>
          </p:cNvPr>
          <p:cNvSpPr txBox="1"/>
          <p:nvPr/>
        </p:nvSpPr>
        <p:spPr>
          <a:xfrm>
            <a:off x="6522720" y="1236616"/>
            <a:ext cx="4879122" cy="1107996"/>
          </a:xfrm>
          <a:prstGeom prst="rect">
            <a:avLst/>
          </a:prstGeom>
          <a:noFill/>
        </p:spPr>
        <p:txBody>
          <a:bodyPr wrap="square" rtlCol="0">
            <a:spAutoFit/>
          </a:bodyPr>
          <a:lstStyle/>
          <a:p>
            <a:r>
              <a:rPr kumimoji="1" lang="en" altLang="zh-CN" sz="2400" dirty="0"/>
              <a:t>Good qualities are quite significant when it comes to electronics.</a:t>
            </a:r>
          </a:p>
          <a:p>
            <a:endParaRPr kumimoji="1" lang="zh-CN" altLang="en-US" dirty="0"/>
          </a:p>
        </p:txBody>
      </p:sp>
    </p:spTree>
    <p:custDataLst>
      <p:tags r:id="rId1"/>
    </p:custDataLst>
    <p:extLst>
      <p:ext uri="{BB962C8B-B14F-4D97-AF65-F5344CB8AC3E}">
        <p14:creationId xmlns:p14="http://schemas.microsoft.com/office/powerpoint/2010/main" val="3829486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325663"/>
            <a:ext cx="8928100" cy="645241"/>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Suggestion</a:t>
            </a:r>
          </a:p>
        </p:txBody>
      </p:sp>
      <p:pic>
        <p:nvPicPr>
          <p:cNvPr id="11" name="图片 10" descr="图片包含 游戏机&#10;&#10;描述已自动生成">
            <a:extLst>
              <a:ext uri="{FF2B5EF4-FFF2-40B4-BE49-F238E27FC236}">
                <a16:creationId xmlns:a16="http://schemas.microsoft.com/office/drawing/2014/main" id="{B8AD6145-118E-EF4B-934E-206F866DE7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3" y="1288868"/>
            <a:ext cx="5569131" cy="5569131"/>
          </a:xfrm>
          <a:prstGeom prst="rect">
            <a:avLst/>
          </a:prstGeom>
        </p:spPr>
      </p:pic>
      <p:sp>
        <p:nvSpPr>
          <p:cNvPr id="12" name="文本框 11">
            <a:extLst>
              <a:ext uri="{FF2B5EF4-FFF2-40B4-BE49-F238E27FC236}">
                <a16:creationId xmlns:a16="http://schemas.microsoft.com/office/drawing/2014/main" id="{6AA69069-FD6D-1748-8751-A5624E051721}"/>
              </a:ext>
            </a:extLst>
          </p:cNvPr>
          <p:cNvSpPr txBox="1"/>
          <p:nvPr/>
        </p:nvSpPr>
        <p:spPr>
          <a:xfrm>
            <a:off x="6435634" y="1375954"/>
            <a:ext cx="5222963" cy="1477328"/>
          </a:xfrm>
          <a:prstGeom prst="rect">
            <a:avLst/>
          </a:prstGeom>
          <a:noFill/>
        </p:spPr>
        <p:txBody>
          <a:bodyPr wrap="square" rtlCol="0">
            <a:spAutoFit/>
          </a:bodyPr>
          <a:lstStyle/>
          <a:p>
            <a:r>
              <a:rPr lang="en" altLang="zh-CN" sz="2400" dirty="0"/>
              <a:t>The vital elements are almost the same as paper books, such as stories and plots.</a:t>
            </a:r>
          </a:p>
          <a:p>
            <a:endParaRPr kumimoji="1" lang="zh-CN" altLang="en-US" dirty="0"/>
          </a:p>
        </p:txBody>
      </p:sp>
    </p:spTree>
    <p:custDataLst>
      <p:tags r:id="rId1"/>
    </p:custDataLst>
    <p:extLst>
      <p:ext uri="{BB962C8B-B14F-4D97-AF65-F5344CB8AC3E}">
        <p14:creationId xmlns:p14="http://schemas.microsoft.com/office/powerpoint/2010/main" val="22594357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212455"/>
            <a:ext cx="8928100" cy="645241"/>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Suggestion</a:t>
            </a:r>
          </a:p>
        </p:txBody>
      </p:sp>
      <p:pic>
        <p:nvPicPr>
          <p:cNvPr id="9" name="图片 8" descr="图表, 条形图&#10;&#10;描述已自动生成">
            <a:extLst>
              <a:ext uri="{FF2B5EF4-FFF2-40B4-BE49-F238E27FC236}">
                <a16:creationId xmlns:a16="http://schemas.microsoft.com/office/drawing/2014/main" id="{F7C79577-29EB-4845-9B6C-B8B737B79A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687" y="1193086"/>
            <a:ext cx="5664913" cy="5664913"/>
          </a:xfrm>
          <a:prstGeom prst="rect">
            <a:avLst/>
          </a:prstGeom>
        </p:spPr>
      </p:pic>
      <p:sp>
        <p:nvSpPr>
          <p:cNvPr id="10" name="文本框 9">
            <a:extLst>
              <a:ext uri="{FF2B5EF4-FFF2-40B4-BE49-F238E27FC236}">
                <a16:creationId xmlns:a16="http://schemas.microsoft.com/office/drawing/2014/main" id="{94F069E7-6283-9F4C-801E-1352946C39E5}"/>
              </a:ext>
            </a:extLst>
          </p:cNvPr>
          <p:cNvSpPr txBox="1"/>
          <p:nvPr/>
        </p:nvSpPr>
        <p:spPr>
          <a:xfrm>
            <a:off x="6455071" y="1288869"/>
            <a:ext cx="5519215" cy="1846659"/>
          </a:xfrm>
          <a:prstGeom prst="rect">
            <a:avLst/>
          </a:prstGeom>
          <a:noFill/>
        </p:spPr>
        <p:txBody>
          <a:bodyPr wrap="square" rtlCol="0">
            <a:spAutoFit/>
          </a:bodyPr>
          <a:lstStyle/>
          <a:p>
            <a:r>
              <a:rPr lang="en" altLang="zh-CN" sz="2400" dirty="0"/>
              <a:t>Customers tend to pay more attention to advertisements and games in mobile Apps, business owners should sell more interesting Apps.</a:t>
            </a:r>
          </a:p>
          <a:p>
            <a:endParaRPr kumimoji="1" lang="zh-CN" altLang="en-US" dirty="0"/>
          </a:p>
        </p:txBody>
      </p:sp>
    </p:spTree>
    <p:custDataLst>
      <p:tags r:id="rId1"/>
    </p:custDataLst>
    <p:extLst>
      <p:ext uri="{BB962C8B-B14F-4D97-AF65-F5344CB8AC3E}">
        <p14:creationId xmlns:p14="http://schemas.microsoft.com/office/powerpoint/2010/main" val="9190686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769804"/>
            <a:ext cx="8928100" cy="645241"/>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Conclusion</a:t>
            </a:r>
          </a:p>
        </p:txBody>
      </p:sp>
      <p:sp>
        <p:nvSpPr>
          <p:cNvPr id="8" name="文本框 7">
            <a:extLst>
              <a:ext uri="{FF2B5EF4-FFF2-40B4-BE49-F238E27FC236}">
                <a16:creationId xmlns:a16="http://schemas.microsoft.com/office/drawing/2014/main" id="{3105DD5F-DA8D-8A4D-8420-86366A323D90}"/>
              </a:ext>
            </a:extLst>
          </p:cNvPr>
          <p:cNvSpPr txBox="1"/>
          <p:nvPr/>
        </p:nvSpPr>
        <p:spPr>
          <a:xfrm>
            <a:off x="790159" y="1832610"/>
            <a:ext cx="10496150" cy="2949462"/>
          </a:xfrm>
          <a:prstGeom prst="rect">
            <a:avLst/>
          </a:prstGeom>
          <a:noFill/>
        </p:spPr>
        <p:txBody>
          <a:bodyPr wrap="square" rtlCol="0">
            <a:spAutoFit/>
          </a:bodyPr>
          <a:lstStyle/>
          <a:p>
            <a:pPr algn="just">
              <a:lnSpc>
                <a:spcPct val="150000"/>
              </a:lnSpc>
            </a:pPr>
            <a:r>
              <a:rPr kumimoji="1" lang="en" altLang="zh-CN" dirty="0"/>
              <a:t>    From this project, conventional wisdom has it that customers will focus more on certain characteristics of merchandise, based on which they review and star the goods. So the sentiment analysis of reviews will be of vital importance to either customers or business owners. After finding out the reasons why are there good reviews or bad reviews concerning the high-frequency words and rating stars, we make suggestions to the merchant for the sake of improving their strategies according to consumers’ behaviors and preferences. Apart from that, more analysis of data from different months or seasons is left to be done, from which business owners can benefit a lot.</a:t>
            </a:r>
            <a:endParaRPr kumimoji="1" lang="zh-CN" altLang="en-US" dirty="0"/>
          </a:p>
        </p:txBody>
      </p:sp>
    </p:spTree>
    <p:custDataLst>
      <p:tags r:id="rId1"/>
    </p:custDataLst>
    <p:extLst>
      <p:ext uri="{BB962C8B-B14F-4D97-AF65-F5344CB8AC3E}">
        <p14:creationId xmlns:p14="http://schemas.microsoft.com/office/powerpoint/2010/main" val="16334790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99A3B0"/>
            </a:gs>
            <a:gs pos="100000">
              <a:srgbClr val="505358"/>
            </a:gs>
          </a:gsLst>
          <a:lin ang="5400000" scaled="1"/>
        </a:gradFill>
        <a:effectLst/>
      </p:bgPr>
    </p:bg>
    <p:spTree>
      <p:nvGrpSpPr>
        <p:cNvPr id="1" name=""/>
        <p:cNvGrpSpPr/>
        <p:nvPr/>
      </p:nvGrpSpPr>
      <p:grpSpPr>
        <a:xfrm>
          <a:off x="0" y="0"/>
          <a:ext cx="0" cy="0"/>
          <a:chOff x="0" y="0"/>
          <a:chExt cx="0" cy="0"/>
        </a:xfrm>
      </p:grpSpPr>
      <p:pic>
        <p:nvPicPr>
          <p:cNvPr id="46" name="图片 45" descr="MSBQ13715300497478"/>
          <p:cNvPicPr>
            <a:picLocks noChangeAspect="1"/>
          </p:cNvPicPr>
          <p:nvPr/>
        </p:nvPicPr>
        <p:blipFill>
          <a:blip r:embed="rId3"/>
          <a:srcRect/>
          <a:stretch>
            <a:fillRect/>
          </a:stretch>
        </p:blipFill>
        <p:spPr>
          <a:xfrm rot="16200000">
            <a:off x="2736215" y="-2719705"/>
            <a:ext cx="6793230" cy="12267565"/>
          </a:xfrm>
          <a:prstGeom prst="rect">
            <a:avLst/>
          </a:prstGeom>
        </p:spPr>
      </p:pic>
      <p:sp>
        <p:nvSpPr>
          <p:cNvPr id="47" name="矩形 46"/>
          <p:cNvSpPr/>
          <p:nvPr/>
        </p:nvSpPr>
        <p:spPr>
          <a:xfrm>
            <a:off x="635" y="-52705"/>
            <a:ext cx="12266295" cy="6934200"/>
          </a:xfrm>
          <a:prstGeom prst="rect">
            <a:avLst/>
          </a:prstGeom>
          <a:solidFill>
            <a:srgbClr val="1F2125">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3411812" y="2061686"/>
            <a:ext cx="5443306" cy="1938020"/>
          </a:xfrm>
          <a:prstGeom prst="rect">
            <a:avLst/>
          </a:prstGeom>
          <a:noFill/>
        </p:spPr>
        <p:txBody>
          <a:bodyPr wrap="square" rtlCol="0" anchor="t">
            <a:spAutoFit/>
          </a:bodyPr>
          <a:lstStyle/>
          <a:p>
            <a:pPr algn="ctr" fontAlgn="auto">
              <a:lnSpc>
                <a:spcPct val="150000"/>
              </a:lnSpc>
            </a:pPr>
            <a:r>
              <a:rPr lang="en-US" altLang="zh-CN" sz="8000" cap="all" dirty="0">
                <a:solidFill>
                  <a:schemeClr val="bg1"/>
                </a:solidFill>
                <a:uFillTx/>
                <a:latin typeface="+mj-lt"/>
                <a:ea typeface="思源黑体 Regular" panose="020B0500000000000000" charset="-122"/>
                <a:cs typeface="+mj-lt"/>
                <a:sym typeface="+mn-ea"/>
              </a:rPr>
              <a:t>THANKS</a:t>
            </a: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0"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9" name="文本框 1"/>
          <p:cNvSpPr txBox="1"/>
          <p:nvPr/>
        </p:nvSpPr>
        <p:spPr>
          <a:xfrm>
            <a:off x="1075690" y="778510"/>
            <a:ext cx="26924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Intoduction</a:t>
            </a:r>
          </a:p>
        </p:txBody>
      </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075690" y="1957705"/>
            <a:ext cx="10212070" cy="3870325"/>
          </a:xfrm>
        </p:spPr>
        <p:txBody>
          <a:bodyPr>
            <a:noAutofit/>
          </a:bodyPr>
          <a:lstStyle/>
          <a:p>
            <a:pPr algn="l"/>
            <a:r>
              <a:rPr lang="zh-CN" altLang="en-US" dirty="0">
                <a:solidFill>
                  <a:schemeClr val="tx1"/>
                </a:solidFill>
                <a:uFillTx/>
                <a:cs typeface="+mn-lt"/>
              </a:rPr>
              <a:t>Amazon is the online retailer with the largest variety of products in the world. It’s meaningful for either customers or the business owners to know more about the reviews of the items. Our main goal is to explore which aspects are mostly mentioned. This can help sellers improve their stars. So we use CHTC to find the relationship between the high frequency words and rating stars</a:t>
            </a:r>
            <a:r>
              <a:rPr lang="en-US" altLang="zh-CN" dirty="0">
                <a:solidFill>
                  <a:schemeClr val="tx1"/>
                </a:solidFill>
                <a:uFillTx/>
                <a:cs typeface="+mn-lt"/>
              </a:rPr>
              <a:t>.</a:t>
            </a: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0"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9"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Description</a:t>
            </a:r>
          </a:p>
        </p:txBody>
      </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075055" y="2197823"/>
            <a:ext cx="10041890" cy="3870325"/>
          </a:xfrm>
        </p:spPr>
        <p:txBody>
          <a:bodyPr>
            <a:noAutofit/>
          </a:bodyPr>
          <a:lstStyle/>
          <a:p>
            <a:pPr algn="l"/>
            <a:r>
              <a:rPr dirty="0">
                <a:solidFill>
                  <a:schemeClr val="tx1"/>
                </a:solidFill>
                <a:uFillTx/>
                <a:cs typeface="+mn-lt"/>
              </a:rPr>
              <a:t>Source : Kaggle</a:t>
            </a:r>
          </a:p>
          <a:p>
            <a:pPr algn="l"/>
            <a:r>
              <a:rPr sz="1800" u="sng" dirty="0">
                <a:solidFill>
                  <a:schemeClr val="accent1">
                    <a:lumMod val="75000"/>
                  </a:schemeClr>
                </a:solidFill>
                <a:uFillTx/>
                <a:cs typeface="+mn-lt"/>
              </a:rPr>
              <a:t>https://</a:t>
            </a:r>
            <a:r>
              <a:rPr sz="1800" u="sng" dirty="0" err="1">
                <a:solidFill>
                  <a:schemeClr val="accent1">
                    <a:lumMod val="75000"/>
                  </a:schemeClr>
                </a:solidFill>
                <a:uFillTx/>
                <a:cs typeface="+mn-lt"/>
              </a:rPr>
              <a:t>www.kaggle.com</a:t>
            </a:r>
            <a:r>
              <a:rPr sz="1800" u="sng" dirty="0">
                <a:solidFill>
                  <a:schemeClr val="accent1">
                    <a:lumMod val="75000"/>
                  </a:schemeClr>
                </a:solidFill>
                <a:uFillTx/>
                <a:cs typeface="+mn-lt"/>
              </a:rPr>
              <a:t>/</a:t>
            </a:r>
            <a:r>
              <a:rPr sz="1800" u="sng" dirty="0" err="1">
                <a:solidFill>
                  <a:schemeClr val="accent1">
                    <a:lumMod val="75000"/>
                  </a:schemeClr>
                </a:solidFill>
                <a:uFillTx/>
                <a:cs typeface="+mn-lt"/>
              </a:rPr>
              <a:t>cynthiarempel</a:t>
            </a:r>
            <a:r>
              <a:rPr sz="1800" u="sng" dirty="0">
                <a:solidFill>
                  <a:schemeClr val="accent1">
                    <a:lumMod val="75000"/>
                  </a:schemeClr>
                </a:solidFill>
                <a:uFillTx/>
                <a:cs typeface="+mn-lt"/>
              </a:rPr>
              <a:t>/amazon-us-customer-reviews-dataset</a:t>
            </a:r>
            <a:endParaRPr lang="en-US" sz="1800" u="sng" dirty="0">
              <a:solidFill>
                <a:schemeClr val="accent1">
                  <a:lumMod val="75000"/>
                </a:schemeClr>
              </a:solidFill>
              <a:uFillTx/>
              <a:cs typeface="+mn-lt"/>
            </a:endParaRPr>
          </a:p>
        </p:txBody>
      </p:sp>
      <p:sp>
        <p:nvSpPr>
          <p:cNvPr id="3" name="文本框 2">
            <a:extLst>
              <a:ext uri="{FF2B5EF4-FFF2-40B4-BE49-F238E27FC236}">
                <a16:creationId xmlns:a16="http://schemas.microsoft.com/office/drawing/2014/main" id="{403CE020-2FFD-BA4E-BF9E-940E28E15342}"/>
              </a:ext>
            </a:extLst>
          </p:cNvPr>
          <p:cNvSpPr txBox="1"/>
          <p:nvPr/>
        </p:nvSpPr>
        <p:spPr>
          <a:xfrm>
            <a:off x="1201783" y="3365494"/>
            <a:ext cx="6923314" cy="2585323"/>
          </a:xfrm>
          <a:prstGeom prst="rect">
            <a:avLst/>
          </a:prstGeom>
          <a:noFill/>
        </p:spPr>
        <p:txBody>
          <a:bodyPr wrap="square" rtlCol="0">
            <a:spAutoFit/>
          </a:bodyPr>
          <a:lstStyle/>
          <a:p>
            <a:r>
              <a:rPr kumimoji="1" lang="en-US" altLang="zh-CN" dirty="0"/>
              <a:t>Reviews of products of six categories (6 </a:t>
            </a:r>
            <a:r>
              <a:rPr kumimoji="1" lang="en-US" altLang="zh-CN" dirty="0" err="1"/>
              <a:t>tsv</a:t>
            </a:r>
            <a:r>
              <a:rPr kumimoji="1" lang="en-US" altLang="zh-CN" dirty="0"/>
              <a:t> files):</a:t>
            </a:r>
          </a:p>
          <a:p>
            <a:pPr marL="285750" indent="-285750">
              <a:buFont typeface="Arial" panose="020B0604020202020204" pitchFamily="34" charset="0"/>
              <a:buChar char="•"/>
            </a:pPr>
            <a:r>
              <a:rPr kumimoji="1" lang="en-US" altLang="zh-CN" dirty="0"/>
              <a:t>Camera</a:t>
            </a:r>
          </a:p>
          <a:p>
            <a:pPr marL="285750" indent="-285750">
              <a:buFont typeface="Arial" panose="020B0604020202020204" pitchFamily="34" charset="0"/>
              <a:buChar char="•"/>
            </a:pPr>
            <a:r>
              <a:rPr kumimoji="1" lang="en-US" altLang="zh-CN" dirty="0"/>
              <a:t>Book</a:t>
            </a:r>
          </a:p>
          <a:p>
            <a:pPr marL="285750" indent="-285750">
              <a:buFont typeface="Arial" panose="020B0604020202020204" pitchFamily="34" charset="0"/>
              <a:buChar char="•"/>
            </a:pPr>
            <a:r>
              <a:rPr kumimoji="1" lang="en-US" altLang="zh-CN" dirty="0"/>
              <a:t>Digital Video Download</a:t>
            </a:r>
          </a:p>
          <a:p>
            <a:pPr marL="285750" indent="-285750">
              <a:buFont typeface="Arial" panose="020B0604020202020204" pitchFamily="34" charset="0"/>
              <a:buChar char="•"/>
            </a:pPr>
            <a:r>
              <a:rPr kumimoji="1" lang="en-US" altLang="zh-CN" dirty="0"/>
              <a:t>Electronics</a:t>
            </a:r>
          </a:p>
          <a:p>
            <a:pPr marL="285750" indent="-285750">
              <a:buFont typeface="Arial" panose="020B0604020202020204" pitchFamily="34" charset="0"/>
              <a:buChar char="•"/>
            </a:pPr>
            <a:r>
              <a:rPr kumimoji="1" lang="en-US" altLang="zh-CN" dirty="0"/>
              <a:t>Mobile Apps</a:t>
            </a:r>
          </a:p>
          <a:p>
            <a:pPr marL="285750" indent="-285750">
              <a:buFont typeface="Arial" panose="020B0604020202020204" pitchFamily="34" charset="0"/>
              <a:buChar char="•"/>
            </a:pPr>
            <a:r>
              <a:rPr kumimoji="1" lang="en-US" altLang="zh-CN" dirty="0"/>
              <a:t>Digital </a:t>
            </a:r>
            <a:r>
              <a:rPr kumimoji="1" lang="en-US" altLang="zh-CN" dirty="0" err="1"/>
              <a:t>Ebook</a:t>
            </a:r>
            <a:endParaRPr kumimoji="1" lang="en-US" altLang="zh-CN" dirty="0"/>
          </a:p>
          <a:p>
            <a:endParaRPr kumimoji="1" lang="en-US" altLang="zh-CN" dirty="0"/>
          </a:p>
          <a:p>
            <a:r>
              <a:rPr kumimoji="1" lang="en-US" altLang="zh-CN" dirty="0"/>
              <a:t> </a:t>
            </a:r>
            <a:endParaRPr kumimoji="1" lang="zh-CN" altLang="en-US" dirty="0"/>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4"/>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graphicFrame>
        <p:nvGraphicFramePr>
          <p:cNvPr id="6" name="表格 5"/>
          <p:cNvGraphicFramePr>
            <a:graphicFrameLocks noGrp="1"/>
          </p:cNvGraphicFramePr>
          <p:nvPr>
            <p:extLst>
              <p:ext uri="{D42A27DB-BD31-4B8C-83A1-F6EECF244321}">
                <p14:modId xmlns:p14="http://schemas.microsoft.com/office/powerpoint/2010/main" val="1943557537"/>
              </p:ext>
            </p:extLst>
          </p:nvPr>
        </p:nvGraphicFramePr>
        <p:xfrm>
          <a:off x="669925" y="195580"/>
          <a:ext cx="10767060" cy="6464832"/>
        </p:xfrm>
        <a:graphic>
          <a:graphicData uri="http://schemas.openxmlformats.org/drawingml/2006/table">
            <a:tbl>
              <a:tblPr/>
              <a:tblGrid>
                <a:gridCol w="2150110">
                  <a:extLst>
                    <a:ext uri="{9D8B030D-6E8A-4147-A177-3AD203B41FA5}">
                      <a16:colId xmlns:a16="http://schemas.microsoft.com/office/drawing/2014/main" val="20000"/>
                    </a:ext>
                  </a:extLst>
                </a:gridCol>
                <a:gridCol w="8616950">
                  <a:extLst>
                    <a:ext uri="{9D8B030D-6E8A-4147-A177-3AD203B41FA5}">
                      <a16:colId xmlns:a16="http://schemas.microsoft.com/office/drawing/2014/main" val="20001"/>
                    </a:ext>
                  </a:extLst>
                </a:gridCol>
              </a:tblGrid>
              <a:tr h="288290">
                <a:tc>
                  <a:txBody>
                    <a:bodyPr/>
                    <a:lstStyle/>
                    <a:p>
                      <a:pPr fontAlgn="b"/>
                      <a:r>
                        <a:rPr lang="en-GB" sz="1800">
                          <a:effectLst/>
                        </a:rPr>
                        <a:t>Variable Names</a:t>
                      </a:r>
                    </a:p>
                  </a:txBody>
                  <a:tcPr marL="24724" marR="24724" marT="24724" marB="24724" anchor="b">
                    <a:lnL>
                      <a:noFill/>
                    </a:lnL>
                    <a:lnR>
                      <a:noFill/>
                    </a:lnR>
                    <a:lnT>
                      <a:noFill/>
                    </a:lnT>
                    <a:lnB w="9525" cap="flat" cmpd="sng" algn="ctr">
                      <a:solidFill>
                        <a:srgbClr val="DDDDDD"/>
                      </a:solidFill>
                      <a:prstDash val="solid"/>
                      <a:round/>
                      <a:headEnd type="none" w="med" len="med"/>
                      <a:tailEnd type="none" w="med" len="med"/>
                    </a:lnB>
                  </a:tcPr>
                </a:tc>
                <a:tc>
                  <a:txBody>
                    <a:bodyPr/>
                    <a:lstStyle/>
                    <a:p>
                      <a:pPr fontAlgn="b"/>
                      <a:r>
                        <a:rPr lang="en-GB" sz="1800">
                          <a:effectLst/>
                        </a:rPr>
                        <a:t>Description</a:t>
                      </a:r>
                    </a:p>
                  </a:txBody>
                  <a:tcPr marL="24724" marR="24724" marT="24724" marB="24724" anchor="b">
                    <a:lnL>
                      <a:noFill/>
                    </a:lnL>
                    <a:lnR>
                      <a:noFill/>
                    </a:lnR>
                    <a:lnT>
                      <a:noFill/>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0"/>
                  </a:ext>
                </a:extLst>
              </a:tr>
              <a:tr h="443230">
                <a:tc>
                  <a:txBody>
                    <a:bodyPr/>
                    <a:lstStyle/>
                    <a:p>
                      <a:pPr fontAlgn="t"/>
                      <a:r>
                        <a:rPr lang="en-GB" sz="1800" dirty="0">
                          <a:effectLst/>
                        </a:rPr>
                        <a:t>marketplace</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effectLst/>
                        </a:rPr>
                        <a:t>2 letter country code of the marketplace where the review was written.</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1"/>
                  </a:ext>
                </a:extLst>
              </a:tr>
              <a:tr h="582930">
                <a:tc>
                  <a:txBody>
                    <a:bodyPr/>
                    <a:lstStyle/>
                    <a:p>
                      <a:pPr fontAlgn="t"/>
                      <a:r>
                        <a:rPr lang="en-GB" sz="1800">
                          <a:effectLst/>
                        </a:rPr>
                        <a:t>customer_id</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Random identifier that can be used to aggregate reviews written by a single author.</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2"/>
                  </a:ext>
                </a:extLst>
              </a:tr>
              <a:tr h="289560">
                <a:tc>
                  <a:txBody>
                    <a:bodyPr/>
                    <a:lstStyle/>
                    <a:p>
                      <a:pPr fontAlgn="t"/>
                      <a:r>
                        <a:rPr lang="en-GB" sz="1800">
                          <a:solidFill>
                            <a:srgbClr val="FF0000"/>
                          </a:solidFill>
                          <a:effectLst/>
                        </a:rPr>
                        <a:t>review_id</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solidFill>
                            <a:srgbClr val="FF0000"/>
                          </a:solidFill>
                          <a:effectLst/>
                        </a:rPr>
                        <a:t>The unique ID of the review.</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3"/>
                  </a:ext>
                </a:extLst>
              </a:tr>
              <a:tr h="815340">
                <a:tc>
                  <a:txBody>
                    <a:bodyPr/>
                    <a:lstStyle/>
                    <a:p>
                      <a:pPr fontAlgn="t"/>
                      <a:r>
                        <a:rPr lang="en-GB" sz="1800" dirty="0">
                          <a:effectLst/>
                        </a:rPr>
                        <a:t>productid</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The unique Product ID the review pertains to. In the multilingual dataset the reviews for the same product in different countries can be grouped by the same productid.</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4"/>
                  </a:ext>
                </a:extLst>
              </a:tr>
              <a:tr h="501650">
                <a:tc>
                  <a:txBody>
                    <a:bodyPr/>
                    <a:lstStyle/>
                    <a:p>
                      <a:pPr fontAlgn="t"/>
                      <a:r>
                        <a:rPr lang="en-GB" sz="1800">
                          <a:effectLst/>
                        </a:rPr>
                        <a:t>product_parent</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effectLst/>
                        </a:rPr>
                        <a:t>Random identifier that can be used to aggregate reviews for the same product.</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5"/>
                  </a:ext>
                </a:extLst>
              </a:tr>
              <a:tr h="289560">
                <a:tc>
                  <a:txBody>
                    <a:bodyPr/>
                    <a:lstStyle/>
                    <a:p>
                      <a:pPr fontAlgn="t"/>
                      <a:r>
                        <a:rPr lang="en-GB" sz="1800" dirty="0" err="1">
                          <a:effectLst/>
                        </a:rPr>
                        <a:t>product_title</a:t>
                      </a:r>
                      <a:endParaRPr lang="en-GB" sz="1800" dirty="0">
                        <a:effectLst/>
                      </a:endParaRP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effectLst/>
                        </a:rPr>
                        <a:t>Title of the product.</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6"/>
                  </a:ext>
                </a:extLst>
              </a:tr>
              <a:tr h="441960">
                <a:tc>
                  <a:txBody>
                    <a:bodyPr/>
                    <a:lstStyle/>
                    <a:p>
                      <a:pPr fontAlgn="t"/>
                      <a:r>
                        <a:rPr lang="en-GB" sz="1800" dirty="0" err="1">
                          <a:solidFill>
                            <a:srgbClr val="FF0000"/>
                          </a:solidFill>
                          <a:effectLst/>
                        </a:rPr>
                        <a:t>product_category</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solidFill>
                            <a:srgbClr val="FF0000"/>
                          </a:solidFill>
                          <a:effectLst/>
                        </a:rPr>
                        <a:t>Broad product category that can be used to group reviews.</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7"/>
                  </a:ext>
                </a:extLst>
              </a:tr>
              <a:tr h="289560">
                <a:tc>
                  <a:txBody>
                    <a:bodyPr/>
                    <a:lstStyle/>
                    <a:p>
                      <a:pPr fontAlgn="t"/>
                      <a:r>
                        <a:rPr lang="en-GB" sz="1800" dirty="0" err="1">
                          <a:solidFill>
                            <a:srgbClr val="FF0000"/>
                          </a:solidFill>
                          <a:effectLst/>
                        </a:rPr>
                        <a:t>star_rating</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solidFill>
                            <a:srgbClr val="FF0000"/>
                          </a:solidFill>
                          <a:effectLst/>
                        </a:rPr>
                        <a:t>The 1-5 star rating of the review.</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8"/>
                  </a:ext>
                </a:extLst>
              </a:tr>
              <a:tr h="323850">
                <a:tc>
                  <a:txBody>
                    <a:bodyPr/>
                    <a:lstStyle/>
                    <a:p>
                      <a:pPr fontAlgn="t"/>
                      <a:r>
                        <a:rPr lang="en-GB" sz="1800" dirty="0" err="1">
                          <a:effectLst/>
                        </a:rPr>
                        <a:t>helpful_votes</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Number of helpful votes.</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9"/>
                  </a:ext>
                </a:extLst>
              </a:tr>
              <a:tr h="289560">
                <a:tc>
                  <a:txBody>
                    <a:bodyPr/>
                    <a:lstStyle/>
                    <a:p>
                      <a:pPr fontAlgn="t"/>
                      <a:r>
                        <a:rPr lang="en-GB" sz="1800" dirty="0" err="1">
                          <a:effectLst/>
                        </a:rPr>
                        <a:t>total_votes</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Number of total votes the review received.</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10"/>
                  </a:ext>
                </a:extLst>
              </a:tr>
              <a:tr h="441960">
                <a:tc>
                  <a:txBody>
                    <a:bodyPr/>
                    <a:lstStyle/>
                    <a:p>
                      <a:pPr fontAlgn="t"/>
                      <a:r>
                        <a:rPr lang="en-GB" sz="1800" dirty="0">
                          <a:effectLst/>
                        </a:rPr>
                        <a:t>vine</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Review was written as part of the Vine program.</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11"/>
                  </a:ext>
                </a:extLst>
              </a:tr>
              <a:tr h="289560">
                <a:tc>
                  <a:txBody>
                    <a:bodyPr/>
                    <a:lstStyle/>
                    <a:p>
                      <a:pPr fontAlgn="t"/>
                      <a:r>
                        <a:rPr lang="en-GB" sz="1800" dirty="0" err="1">
                          <a:effectLst/>
                        </a:rPr>
                        <a:t>verified_purchase</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effectLst/>
                        </a:rPr>
                        <a:t>The review is on a verified purchase.</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12"/>
                  </a:ext>
                </a:extLst>
              </a:tr>
              <a:tr h="288925">
                <a:tc>
                  <a:txBody>
                    <a:bodyPr/>
                    <a:lstStyle/>
                    <a:p>
                      <a:pPr fontAlgn="t"/>
                      <a:r>
                        <a:rPr lang="en-GB" sz="1800" dirty="0" err="1">
                          <a:effectLst/>
                        </a:rPr>
                        <a:t>review_headline</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The title of the review.</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13"/>
                  </a:ext>
                </a:extLst>
              </a:tr>
              <a:tr h="289560">
                <a:tc>
                  <a:txBody>
                    <a:bodyPr/>
                    <a:lstStyle/>
                    <a:p>
                      <a:pPr fontAlgn="t"/>
                      <a:r>
                        <a:rPr lang="en-GB" sz="1800" dirty="0" err="1">
                          <a:solidFill>
                            <a:srgbClr val="FF0000"/>
                          </a:solidFill>
                          <a:effectLst/>
                        </a:rPr>
                        <a:t>review_body</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solidFill>
                            <a:srgbClr val="FF0000"/>
                          </a:solidFill>
                          <a:effectLst/>
                        </a:rPr>
                        <a:t>The review text.</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14"/>
                  </a:ext>
                </a:extLst>
              </a:tr>
              <a:tr h="288290">
                <a:tc>
                  <a:txBody>
                    <a:bodyPr/>
                    <a:lstStyle/>
                    <a:p>
                      <a:pPr fontAlgn="t"/>
                      <a:r>
                        <a:rPr lang="en-GB" sz="1800">
                          <a:effectLst/>
                        </a:rPr>
                        <a:t>review_date</a:t>
                      </a:r>
                    </a:p>
                  </a:txBody>
                  <a:tcPr marL="24724" marR="24724" marT="24724" marB="24724">
                    <a:lnL>
                      <a:noFill/>
                    </a:lnL>
                    <a:lnR>
                      <a:noFill/>
                    </a:lnR>
                    <a:lnT w="9525" cap="flat" cmpd="sng" algn="ctr">
                      <a:solidFill>
                        <a:srgbClr val="DDDDDD"/>
                      </a:solidFill>
                      <a:prstDash val="solid"/>
                      <a:round/>
                      <a:headEnd type="none" w="med" len="med"/>
                      <a:tailEnd type="none" w="med" len="med"/>
                    </a:lnT>
                    <a:lnB>
                      <a:noFill/>
                    </a:lnB>
                  </a:tcPr>
                </a:tc>
                <a:tc>
                  <a:txBody>
                    <a:bodyPr/>
                    <a:lstStyle/>
                    <a:p>
                      <a:pPr fontAlgn="t"/>
                      <a:r>
                        <a:rPr lang="en-GB" sz="1800" dirty="0">
                          <a:effectLst/>
                        </a:rPr>
                        <a:t>The date the review was written.</a:t>
                      </a:r>
                    </a:p>
                  </a:txBody>
                  <a:tcPr marL="24724" marR="24724" marT="24724" marB="24724">
                    <a:lnL>
                      <a:noFill/>
                    </a:lnL>
                    <a:lnR>
                      <a:noFill/>
                    </a:lnR>
                    <a:lnT w="9525" cap="flat" cmpd="sng" algn="ctr">
                      <a:solidFill>
                        <a:srgbClr val="DDDDDD"/>
                      </a:solidFill>
                      <a:prstDash val="solid"/>
                      <a:round/>
                      <a:headEnd type="none" w="med" len="med"/>
                      <a:tailEnd type="none" w="med" len="med"/>
                    </a:lnT>
                    <a:lnB>
                      <a:noFill/>
                    </a:lnB>
                  </a:tcPr>
                </a:tc>
                <a:extLst>
                  <a:ext uri="{0D108BD9-81ED-4DB2-BD59-A6C34878D82A}">
                    <a16:rowId xmlns:a16="http://schemas.microsoft.com/office/drawing/2014/main" val="10015"/>
                  </a:ext>
                </a:extLst>
              </a:tr>
            </a:tbl>
          </a:graphicData>
        </a:graphic>
      </p:graphicFrame>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0"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075055" y="1953895"/>
            <a:ext cx="10041890" cy="4807585"/>
          </a:xfrm>
        </p:spPr>
        <p:txBody>
          <a:bodyPr>
            <a:noAutofit/>
          </a:bodyPr>
          <a:lstStyle/>
          <a:p>
            <a:pPr marL="457200" indent="-457200" algn="l">
              <a:buFont typeface="Wingdings" panose="05000000000000000000" charset="0"/>
              <a:buChar char="l"/>
            </a:pPr>
            <a:r>
              <a:rPr kumimoji="1" lang="en-GB" altLang="zh-CN" b="1" dirty="0" err="1">
                <a:solidFill>
                  <a:schemeClr val="tx1"/>
                </a:solidFill>
                <a:latin typeface="+mn-lt"/>
                <a:ea typeface="+mn-ea"/>
                <a:cs typeface="+mn-lt"/>
                <a:sym typeface="+mn-ea"/>
              </a:rPr>
              <a:t>split.sh</a:t>
            </a:r>
            <a:r>
              <a:rPr kumimoji="1" lang="en-GB" altLang="zh-CN" dirty="0">
                <a:solidFill>
                  <a:schemeClr val="tx1"/>
                </a:solidFill>
                <a:latin typeface="+mn-lt"/>
                <a:ea typeface="+mn-ea"/>
                <a:cs typeface="+mn-lt"/>
                <a:sym typeface="+mn-ea"/>
              </a:rPr>
              <a:t>: to split 6 </a:t>
            </a:r>
            <a:r>
              <a:rPr kumimoji="1" lang="en-GB" altLang="zh-CN" dirty="0" err="1">
                <a:solidFill>
                  <a:schemeClr val="tx1"/>
                </a:solidFill>
                <a:latin typeface="+mn-lt"/>
                <a:ea typeface="+mn-ea"/>
                <a:cs typeface="+mn-lt"/>
                <a:sym typeface="+mn-ea"/>
              </a:rPr>
              <a:t>tsv</a:t>
            </a:r>
            <a:r>
              <a:rPr kumimoji="1" lang="en-GB" altLang="zh-CN" dirty="0">
                <a:solidFill>
                  <a:schemeClr val="tx1"/>
                </a:solidFill>
                <a:latin typeface="+mn-lt"/>
                <a:ea typeface="+mn-ea"/>
                <a:cs typeface="+mn-lt"/>
                <a:sym typeface="+mn-ea"/>
              </a:rPr>
              <a:t> files into tens of small </a:t>
            </a:r>
            <a:r>
              <a:rPr kumimoji="1" lang="en-GB" altLang="zh-CN" dirty="0" err="1">
                <a:solidFill>
                  <a:schemeClr val="tx1"/>
                </a:solidFill>
                <a:latin typeface="+mn-lt"/>
                <a:ea typeface="+mn-ea"/>
                <a:cs typeface="+mn-lt"/>
                <a:sym typeface="+mn-ea"/>
              </a:rPr>
              <a:t>tsv</a:t>
            </a:r>
            <a:r>
              <a:rPr kumimoji="1" lang="en-GB" altLang="zh-CN" dirty="0">
                <a:solidFill>
                  <a:schemeClr val="tx1"/>
                </a:solidFill>
                <a:latin typeface="+mn-lt"/>
                <a:ea typeface="+mn-ea"/>
                <a:cs typeface="+mn-lt"/>
                <a:sym typeface="+mn-ea"/>
              </a:rPr>
              <a:t> files, each 100MB. </a:t>
            </a:r>
            <a:endParaRPr kumimoji="1" lang="en-GB" altLang="zh-CN" dirty="0">
              <a:solidFill>
                <a:schemeClr val="tx1"/>
              </a:solidFill>
              <a:latin typeface="+mn-lt"/>
              <a:cs typeface="+mn-lt"/>
            </a:endParaRPr>
          </a:p>
          <a:p>
            <a:pPr marL="457200" indent="-457200" algn="l">
              <a:buFont typeface="Wingdings" panose="05000000000000000000" charset="0"/>
              <a:buChar char="l"/>
            </a:pPr>
            <a:r>
              <a:rPr kumimoji="1" lang="en-GB" altLang="zh-CN" b="1" dirty="0" err="1">
                <a:solidFill>
                  <a:schemeClr val="tx1"/>
                </a:solidFill>
                <a:latin typeface="+mn-lt"/>
                <a:ea typeface="+mn-ea"/>
                <a:cs typeface="+mn-lt"/>
                <a:sym typeface="+mn-ea"/>
              </a:rPr>
              <a:t>checklist.sh</a:t>
            </a:r>
            <a:r>
              <a:rPr kumimoji="1" lang="en-GB" altLang="zh-CN" dirty="0">
                <a:solidFill>
                  <a:schemeClr val="tx1"/>
                </a:solidFill>
                <a:latin typeface="+mn-lt"/>
                <a:ea typeface="+mn-ea"/>
                <a:cs typeface="+mn-lt"/>
                <a:sym typeface="+mn-ea"/>
              </a:rPr>
              <a:t>: to find all the files that split from raw data and compile the file names to a list.</a:t>
            </a:r>
            <a:endParaRPr kumimoji="1" lang="en-GB" altLang="zh-CN" dirty="0">
              <a:solidFill>
                <a:schemeClr val="tx1"/>
              </a:solidFill>
              <a:latin typeface="+mn-lt"/>
              <a:cs typeface="+mn-lt"/>
            </a:endParaRPr>
          </a:p>
          <a:p>
            <a:pPr marL="457200" indent="-457200" algn="l">
              <a:buFont typeface="Wingdings" panose="05000000000000000000" charset="0"/>
              <a:buChar char="l"/>
            </a:pPr>
            <a:r>
              <a:rPr kumimoji="1" lang="en-GB" altLang="zh-CN" b="1" dirty="0" err="1">
                <a:solidFill>
                  <a:schemeClr val="tx1"/>
                </a:solidFill>
                <a:latin typeface="+mn-lt"/>
                <a:ea typeface="+mn-ea"/>
                <a:cs typeface="+mn-lt"/>
                <a:sym typeface="+mn-ea"/>
              </a:rPr>
              <a:t>word_freq.R</a:t>
            </a:r>
            <a:r>
              <a:rPr kumimoji="1" lang="en-GB" altLang="zh-CN" b="1" dirty="0">
                <a:solidFill>
                  <a:schemeClr val="tx1"/>
                </a:solidFill>
                <a:latin typeface="+mn-lt"/>
                <a:ea typeface="+mn-ea"/>
                <a:cs typeface="+mn-lt"/>
                <a:sym typeface="+mn-ea"/>
              </a:rPr>
              <a:t>/.</a:t>
            </a:r>
            <a:r>
              <a:rPr kumimoji="1" lang="en-GB" altLang="zh-CN" b="1" dirty="0" err="1">
                <a:solidFill>
                  <a:schemeClr val="tx1"/>
                </a:solidFill>
                <a:latin typeface="+mn-lt"/>
                <a:ea typeface="+mn-ea"/>
                <a:cs typeface="+mn-lt"/>
                <a:sym typeface="+mn-ea"/>
              </a:rPr>
              <a:t>sh</a:t>
            </a:r>
            <a:r>
              <a:rPr kumimoji="1" lang="en-GB" altLang="zh-CN" dirty="0">
                <a:solidFill>
                  <a:schemeClr val="tx1"/>
                </a:solidFill>
                <a:latin typeface="+mn-lt"/>
                <a:ea typeface="+mn-ea"/>
                <a:cs typeface="+mn-lt"/>
                <a:sym typeface="+mn-ea"/>
              </a:rPr>
              <a:t>: to calculate on these files in parallel and count the word frequency.</a:t>
            </a:r>
          </a:p>
          <a:p>
            <a:pPr marL="457200" indent="-457200" algn="l">
              <a:buFont typeface="Wingdings" panose="05000000000000000000" charset="0"/>
              <a:buChar char="l"/>
            </a:pPr>
            <a:endParaRPr kumimoji="1" lang="en-GB" altLang="zh-CN" dirty="0">
              <a:solidFill>
                <a:schemeClr val="tx1"/>
              </a:solidFill>
              <a:latin typeface="+mn-lt"/>
              <a:ea typeface="+mn-ea"/>
              <a:cs typeface="+mn-lt"/>
              <a:sym typeface="+mn-ea"/>
            </a:endParaRP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If without </a:t>
            </a:r>
            <a:r>
              <a:rPr kumimoji="1" lang="en-GB" altLang="zh-CN" dirty="0">
                <a:solidFill>
                  <a:schemeClr val="tx1"/>
                </a:solidFill>
                <a:cs typeface="+mn-lt"/>
                <a:sym typeface="+mn-ea"/>
              </a:rPr>
              <a:t>parallel calculation, the word segmentation operation will take up a lot of memory and run for a long time</a:t>
            </a:r>
            <a:endParaRPr kumimoji="1" lang="en-GB" altLang="zh-CN" dirty="0">
              <a:solidFill>
                <a:schemeClr val="tx1"/>
              </a:solidFill>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0"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17600" y="1873250"/>
            <a:ext cx="10041890" cy="4807585"/>
          </a:xfrm>
        </p:spPr>
        <p:txBody>
          <a:bodyPr>
            <a:noAutofit/>
          </a:bodyPr>
          <a:lstStyle/>
          <a:p>
            <a:pPr algn="l">
              <a:buFont typeface="Wingdings" panose="05000000000000000000" charset="0"/>
            </a:pPr>
            <a:r>
              <a:rPr lang="en-US" sz="2800" dirty="0">
                <a:solidFill>
                  <a:schemeClr val="tx1"/>
                </a:solidFill>
                <a:uFillTx/>
                <a:latin typeface="+mn-lt"/>
                <a:cs typeface="+mn-lt"/>
              </a:rPr>
              <a:t>Example:</a:t>
            </a:r>
            <a:endParaRPr lang="en-US" u="sng" dirty="0">
              <a:solidFill>
                <a:schemeClr val="tx1"/>
              </a:solidFill>
              <a:uFillTx/>
              <a:latin typeface="+mn-lt"/>
              <a:cs typeface="+mn-lt"/>
            </a:endParaRPr>
          </a:p>
          <a:p>
            <a:pPr marL="342900" indent="-342900" algn="l">
              <a:buFont typeface="Wingdings" panose="05000000000000000000" charset="0"/>
              <a:buChar char="l"/>
            </a:pPr>
            <a:r>
              <a:rPr kumimoji="1" lang="en-US" dirty="0">
                <a:solidFill>
                  <a:schemeClr val="tx1">
                    <a:lumMod val="75000"/>
                    <a:lumOff val="25000"/>
                  </a:schemeClr>
                </a:solidFill>
                <a:latin typeface="+mn-lt"/>
                <a:cs typeface="+mn-lt"/>
              </a:rPr>
              <a:t>S</a:t>
            </a:r>
            <a:r>
              <a:rPr kumimoji="1" lang="en-GB" altLang="zh-CN" dirty="0">
                <a:solidFill>
                  <a:schemeClr val="tx1">
                    <a:lumMod val="75000"/>
                    <a:lumOff val="25000"/>
                  </a:schemeClr>
                </a:solidFill>
                <a:latin typeface="+mn-lt"/>
                <a:cs typeface="+mn-lt"/>
              </a:rPr>
              <a:t>plit the camera.tsv (1.1GB) into 11 small tsv files. </a:t>
            </a:r>
          </a:p>
          <a:p>
            <a:pPr marL="342900" indent="-342900" algn="l">
              <a:buFont typeface="Wingdings" panose="05000000000000000000" charset="0"/>
              <a:buChar char="l"/>
            </a:pPr>
            <a:r>
              <a:rPr kumimoji="1" lang="en-US" altLang="en-GB" dirty="0">
                <a:solidFill>
                  <a:schemeClr val="tx1">
                    <a:lumMod val="75000"/>
                    <a:lumOff val="25000"/>
                  </a:schemeClr>
                </a:solidFill>
                <a:latin typeface="+mn-lt"/>
                <a:cs typeface="+mn-lt"/>
              </a:rPr>
              <a:t>R</a:t>
            </a:r>
            <a:r>
              <a:rPr kumimoji="1" lang="en-GB" altLang="zh-CN" dirty="0">
                <a:solidFill>
                  <a:schemeClr val="tx1">
                    <a:lumMod val="75000"/>
                    <a:lumOff val="25000"/>
                  </a:schemeClr>
                </a:solidFill>
                <a:latin typeface="+mn-lt"/>
                <a:cs typeface="+mn-lt"/>
              </a:rPr>
              <a:t>un word_freq_array_camera.sh to launch 11 small jobs. Each job does the tokenization and lemmatization to each csv file, and then calculates the frequency of each word, returning a csv file with Column word, star_ratings, and frequency. </a:t>
            </a:r>
          </a:p>
        </p:txBody>
      </p:sp>
      <p:sp>
        <p:nvSpPr>
          <p:cNvPr id="3" name="文本框 1"/>
          <p:cNvSpPr txBox="1"/>
          <p:nvPr/>
        </p:nvSpPr>
        <p:spPr>
          <a:xfrm>
            <a:off x="1075055"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778510"/>
            <a:ext cx="538226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Text Preprocessing</a:t>
            </a:r>
          </a:p>
        </p:txBody>
      </p:sp>
      <p:sp>
        <p:nvSpPr>
          <p:cNvPr id="9" name="副标题 1"/>
          <p:cNvSpPr/>
          <p:nvPr/>
        </p:nvSpPr>
        <p:spPr>
          <a:xfrm>
            <a:off x="1032510" y="1742440"/>
            <a:ext cx="10041890" cy="4807585"/>
          </a:xfrm>
          <a:prstGeom prst="rect">
            <a:avLst/>
          </a:prstGeom>
        </p:spPr>
        <p:txBody>
          <a:bodyPr vert="horz" lIns="90000" tIns="46800" rIns="90000" bIns="46800" rtlCol="0">
            <a:no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Remove all of the punctuation and some html elements like &lt;</a:t>
            </a:r>
            <a:r>
              <a:rPr kumimoji="1" lang="en-GB" altLang="zh-CN" dirty="0" err="1">
                <a:solidFill>
                  <a:schemeClr val="tx1"/>
                </a:solidFill>
                <a:latin typeface="+mn-lt"/>
                <a:ea typeface="+mn-ea"/>
                <a:cs typeface="+mn-lt"/>
                <a:sym typeface="+mn-ea"/>
              </a:rPr>
              <a:t>br</a:t>
            </a:r>
            <a:r>
              <a:rPr kumimoji="1" lang="en-GB" altLang="zh-CN" dirty="0">
                <a:solidFill>
                  <a:schemeClr val="tx1"/>
                </a:solidFill>
                <a:latin typeface="+mn-lt"/>
                <a:ea typeface="+mn-ea"/>
                <a:cs typeface="+mn-lt"/>
                <a:sym typeface="+mn-ea"/>
              </a:rPr>
              <a:t>/&gt; and &amp;#34;.</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Turn each and every letter to lower-case letter and do lemmatization, which can transform words like ‘swims’, ‘swam’, ‘swimming’ to ‘swim’.</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Do tokenization to separate the strings into single words. </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Remove all the stop words to get our word boxes.</a:t>
            </a:r>
          </a:p>
          <a:p>
            <a:pPr marL="457200" indent="-457200" algn="l">
              <a:buFont typeface="Wingdings" panose="05000000000000000000" charset="0"/>
              <a:buChar char="l"/>
            </a:pPr>
            <a:endParaRPr kumimoji="1" lang="en-GB" altLang="zh-CN" dirty="0">
              <a:solidFill>
                <a:schemeClr val="tx1"/>
              </a:solidFill>
              <a:latin typeface="+mn-lt"/>
              <a:ea typeface="+mn-ea"/>
              <a:cs typeface="+mn-lt"/>
              <a:sym typeface="+mn-ea"/>
            </a:endParaRP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778510"/>
            <a:ext cx="89281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Computation for words frequency</a:t>
            </a:r>
          </a:p>
        </p:txBody>
      </p:sp>
      <p:sp>
        <p:nvSpPr>
          <p:cNvPr id="9" name="副标题 1"/>
          <p:cNvSpPr/>
          <p:nvPr/>
        </p:nvSpPr>
        <p:spPr>
          <a:xfrm>
            <a:off x="1032510" y="2146300"/>
            <a:ext cx="10041890" cy="3456940"/>
          </a:xfrm>
          <a:prstGeom prst="rect">
            <a:avLst/>
          </a:prstGeom>
        </p:spPr>
        <p:txBody>
          <a:bodyPr vert="horz" lIns="90000" tIns="46800" rIns="90000" bIns="46800" rtlCol="0">
            <a:no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Group our word boxes to get words frequency results. </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Extract top 2000 words in each split file and merge them into one .csv file. </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Select all the nouns from the words we get. </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Do these on each of the 6 sub files</a:t>
            </a:r>
            <a:r>
              <a:rPr kumimoji="1" lang="en-US" altLang="en-GB" dirty="0">
                <a:solidFill>
                  <a:schemeClr val="tx1"/>
                </a:solidFill>
                <a:latin typeface="+mn-lt"/>
                <a:ea typeface="+mn-ea"/>
                <a:cs typeface="+mn-lt"/>
                <a:sym typeface="+mn-ea"/>
              </a:rPr>
              <a:t>.</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51254" y="-6477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308113" y="778510"/>
            <a:ext cx="10889476" cy="645241"/>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Computation for words frequency with star rating</a:t>
            </a:r>
          </a:p>
        </p:txBody>
      </p:sp>
      <p:sp>
        <p:nvSpPr>
          <p:cNvPr id="9" name="副标题 1"/>
          <p:cNvSpPr/>
          <p:nvPr/>
        </p:nvSpPr>
        <p:spPr>
          <a:xfrm>
            <a:off x="2935240" y="1832610"/>
            <a:ext cx="5500618" cy="927735"/>
          </a:xfrm>
          <a:prstGeom prst="rect">
            <a:avLst/>
          </a:prstGeom>
        </p:spPr>
        <p:txBody>
          <a:bodyPr vert="horz" lIns="90000" tIns="46800" rIns="90000" bIns="46800" rtlCol="0">
            <a:no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Font typeface="Wingdings" panose="05000000000000000000" charset="0"/>
            </a:pPr>
            <a:r>
              <a:rPr kumimoji="1" lang="en-US" sz="2800" dirty="0">
                <a:solidFill>
                  <a:schemeClr val="tx1"/>
                </a:solidFill>
                <a:latin typeface="+mn-lt"/>
                <a:ea typeface="+mn-ea"/>
                <a:cs typeface="+mn-lt"/>
                <a:sym typeface="+mn-ea"/>
              </a:rPr>
              <a:t>Part of our original result</a:t>
            </a:r>
            <a:endParaRPr kumimoji="1" lang="en-US" dirty="0">
              <a:solidFill>
                <a:schemeClr val="tx1"/>
              </a:solidFill>
              <a:latin typeface="+mn-lt"/>
              <a:ea typeface="+mn-ea"/>
              <a:cs typeface="+mn-lt"/>
              <a:sym typeface="+mn-ea"/>
            </a:endParaRPr>
          </a:p>
        </p:txBody>
      </p:sp>
      <p:pic>
        <p:nvPicPr>
          <p:cNvPr id="8" name="图片 7"/>
          <p:cNvPicPr>
            <a:picLocks noChangeAspect="1"/>
          </p:cNvPicPr>
          <p:nvPr/>
        </p:nvPicPr>
        <p:blipFill>
          <a:blip r:embed="rId4"/>
          <a:stretch>
            <a:fillRect/>
          </a:stretch>
        </p:blipFill>
        <p:spPr>
          <a:xfrm>
            <a:off x="411480" y="2760345"/>
            <a:ext cx="11370945" cy="2261870"/>
          </a:xfrm>
          <a:prstGeom prst="rect">
            <a:avLst/>
          </a:prstGeom>
        </p:spPr>
      </p:pic>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311</TotalTime>
  <Words>1924</Words>
  <Application>Microsoft Macintosh PowerPoint</Application>
  <PresentationFormat>宽屏</PresentationFormat>
  <Paragraphs>165</Paragraphs>
  <Slides>18</Slides>
  <Notes>1</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18</vt:i4>
      </vt:variant>
    </vt:vector>
  </HeadingPairs>
  <TitlesOfParts>
    <vt:vector size="22" baseType="lpstr">
      <vt:lpstr>Calibri</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BOWEN TIAN</cp:lastModifiedBy>
  <cp:revision>206</cp:revision>
  <dcterms:created xsi:type="dcterms:W3CDTF">2019-06-19T02:08:00Z</dcterms:created>
  <dcterms:modified xsi:type="dcterms:W3CDTF">2021-12-09T06:11:33Z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2052-11.1.0.9192</vt:lpwstr>
  </property>
</Properties>
</file>